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82" r:id="rId2"/>
    <p:sldId id="261" r:id="rId3"/>
    <p:sldId id="272" r:id="rId4"/>
    <p:sldId id="264" r:id="rId5"/>
    <p:sldId id="277" r:id="rId6"/>
    <p:sldId id="280" r:id="rId7"/>
    <p:sldId id="283" r:id="rId8"/>
  </p:sldIdLst>
  <p:sldSz cx="18288000" cy="10287000"/>
  <p:notesSz cx="6858000" cy="9144000"/>
  <p:embeddedFontLst>
    <p:embeddedFont>
      <p:font typeface="Nunito" pitchFamily="2" charset="77"/>
      <p:regular r:id="rId10"/>
      <p:bold r:id="rId11"/>
      <p:italic r:id="rId12"/>
      <p:boldItalic r:id="rId13"/>
    </p:embeddedFont>
    <p:embeddedFont>
      <p:font typeface="Nunito Bold" pitchFamily="2" charset="77"/>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0023"/>
    <a:srgbClr val="632523"/>
    <a:srgbClr val="A4BAFB"/>
    <a:srgbClr val="92D9B3"/>
    <a:srgbClr val="FFEF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87559" autoAdjust="0"/>
  </p:normalViewPr>
  <p:slideViewPr>
    <p:cSldViewPr>
      <p:cViewPr varScale="1">
        <p:scale>
          <a:sx n="63" d="100"/>
          <a:sy n="63" d="100"/>
        </p:scale>
        <p:origin x="108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9771B-744C-E94F-BCAA-3D187CDCACA8}" type="datetimeFigureOut">
              <a:rPr lang="en-US" smtClean="0"/>
              <a:t>8/2/25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5B1C4-3B70-344F-830E-411EE1375E4A}" type="slidenum">
              <a:rPr lang="en-US" smtClean="0"/>
              <a:t>‹#›</a:t>
            </a:fld>
            <a:endParaRPr lang="en-US"/>
          </a:p>
        </p:txBody>
      </p:sp>
    </p:spTree>
    <p:extLst>
      <p:ext uri="{BB962C8B-B14F-4D97-AF65-F5344CB8AC3E}">
        <p14:creationId xmlns:p14="http://schemas.microsoft.com/office/powerpoint/2010/main" val="154053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be only able to identify the genomes which are sufficiently similar to the genomes in the reference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0" dirty="0"/>
              <a:t> the current method </a:t>
            </a:r>
            <a:r>
              <a:rPr lang="en-US" dirty="0"/>
              <a:t>relies on traditional taxonomy-based classification in which we match our sequences to custom build reference databases using NCBI or GTDB. GTDB is another taxonomy database like NCBI, but the key difference is that GTDB uses genome similarity to group microbes in a more consistent way than NCBI. Each organism gets a taxonomic identifier or taxid to help classify it. But there are some problems most importantly—neither NCBI nor GTDB assigns </a:t>
            </a:r>
            <a:r>
              <a:rPr lang="en-US" dirty="0" err="1"/>
              <a:t>taxids</a:t>
            </a:r>
            <a:r>
              <a:rPr lang="en-US" dirty="0"/>
              <a:t> at the within-species level. That means we are not able to get the critical strain-level details, which are exactly what we need when identifying pathogens or tracking outbreaks.</a:t>
            </a:r>
          </a:p>
          <a:p>
            <a:endParaRPr lang="en-US" dirty="0"/>
          </a:p>
        </p:txBody>
      </p:sp>
      <p:sp>
        <p:nvSpPr>
          <p:cNvPr id="4" name="Slide Number Placeholder 3"/>
          <p:cNvSpPr>
            <a:spLocks noGrp="1"/>
          </p:cNvSpPr>
          <p:nvPr>
            <p:ph type="sldNum" sz="quarter" idx="5"/>
          </p:nvPr>
        </p:nvSpPr>
        <p:spPr/>
        <p:txBody>
          <a:bodyPr/>
          <a:lstStyle/>
          <a:p>
            <a:fld id="{F575B1C4-3B70-344F-830E-411EE1375E4A}" type="slidenum">
              <a:rPr lang="en-US" smtClean="0"/>
              <a:t>3</a:t>
            </a:fld>
            <a:endParaRPr lang="en-US"/>
          </a:p>
        </p:txBody>
      </p:sp>
    </p:spTree>
    <p:extLst>
      <p:ext uri="{BB962C8B-B14F-4D97-AF65-F5344CB8AC3E}">
        <p14:creationId xmlns:p14="http://schemas.microsoft.com/office/powerpoint/2010/main" val="324404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75B1C4-3B70-344F-830E-411EE1375E4A}" type="slidenum">
              <a:rPr lang="en-US" smtClean="0"/>
              <a:t>4</a:t>
            </a:fld>
            <a:endParaRPr lang="en-US"/>
          </a:p>
        </p:txBody>
      </p:sp>
    </p:spTree>
    <p:extLst>
      <p:ext uri="{BB962C8B-B14F-4D97-AF65-F5344CB8AC3E}">
        <p14:creationId xmlns:p14="http://schemas.microsoft.com/office/powerpoint/2010/main" val="163782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Units for parameters</a:t>
            </a:r>
          </a:p>
        </p:txBody>
      </p:sp>
      <p:sp>
        <p:nvSpPr>
          <p:cNvPr id="4" name="Slide Number Placeholder 3"/>
          <p:cNvSpPr>
            <a:spLocks noGrp="1"/>
          </p:cNvSpPr>
          <p:nvPr>
            <p:ph type="sldNum" sz="quarter" idx="5"/>
          </p:nvPr>
        </p:nvSpPr>
        <p:spPr/>
        <p:txBody>
          <a:bodyPr/>
          <a:lstStyle/>
          <a:p>
            <a:fld id="{F575B1C4-3B70-344F-830E-411EE1375E4A}" type="slidenum">
              <a:rPr lang="en-US" smtClean="0"/>
              <a:t>5</a:t>
            </a:fld>
            <a:endParaRPr lang="en-US"/>
          </a:p>
        </p:txBody>
      </p:sp>
    </p:spTree>
    <p:extLst>
      <p:ext uri="{BB962C8B-B14F-4D97-AF65-F5344CB8AC3E}">
        <p14:creationId xmlns:p14="http://schemas.microsoft.com/office/powerpoint/2010/main" val="350765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sv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1E003B-C0CD-A89F-D46E-F3DE2CE2E6E5}"/>
              </a:ext>
            </a:extLst>
          </p:cNvPr>
          <p:cNvSpPr txBox="1"/>
          <p:nvPr/>
        </p:nvSpPr>
        <p:spPr>
          <a:xfrm>
            <a:off x="2628900" y="2400300"/>
            <a:ext cx="13030200" cy="1938992"/>
          </a:xfrm>
          <a:prstGeom prst="rect">
            <a:avLst/>
          </a:prstGeom>
          <a:noFill/>
        </p:spPr>
        <p:txBody>
          <a:bodyPr wrap="square" rtlCol="0">
            <a:spAutoFit/>
          </a:bodyPr>
          <a:lstStyle/>
          <a:p>
            <a:pPr algn="ctr"/>
            <a:r>
              <a:rPr lang="en-US" sz="6000" b="1" dirty="0">
                <a:latin typeface="Nunito" pitchFamily="2" charset="77"/>
                <a:cs typeface="Calibri" panose="020F0502020204030204" pitchFamily="34" charset="0"/>
              </a:rPr>
              <a:t>Metagenomics for Fast, and Precise Pathogen Identification</a:t>
            </a:r>
            <a:endParaRPr lang="en-US" sz="6000" dirty="0">
              <a:latin typeface="Nunito" pitchFamily="2" charset="77"/>
            </a:endParaRPr>
          </a:p>
        </p:txBody>
      </p:sp>
      <p:sp>
        <p:nvSpPr>
          <p:cNvPr id="3" name="TextBox 2">
            <a:extLst>
              <a:ext uri="{FF2B5EF4-FFF2-40B4-BE49-F238E27FC236}">
                <a16:creationId xmlns:a16="http://schemas.microsoft.com/office/drawing/2014/main" id="{FB7B8FE2-394E-D081-96F5-F0AEDC178147}"/>
              </a:ext>
            </a:extLst>
          </p:cNvPr>
          <p:cNvSpPr txBox="1"/>
          <p:nvPr/>
        </p:nvSpPr>
        <p:spPr>
          <a:xfrm>
            <a:off x="6248400" y="5143500"/>
            <a:ext cx="5029200" cy="1569660"/>
          </a:xfrm>
          <a:prstGeom prst="rect">
            <a:avLst/>
          </a:prstGeom>
          <a:noFill/>
        </p:spPr>
        <p:txBody>
          <a:bodyPr wrap="square" rtlCol="0">
            <a:spAutoFit/>
          </a:bodyPr>
          <a:lstStyle/>
          <a:p>
            <a:pPr algn="ctr"/>
            <a:r>
              <a:rPr lang="en-US" sz="4800" dirty="0">
                <a:latin typeface="Nunito" pitchFamily="2" charset="77"/>
              </a:rPr>
              <a:t>Sehgeet Kaur</a:t>
            </a:r>
          </a:p>
          <a:p>
            <a:pPr algn="ctr"/>
            <a:r>
              <a:rPr lang="en-US" sz="4800" dirty="0" err="1">
                <a:latin typeface="Nunito" pitchFamily="2" charset="77"/>
              </a:rPr>
              <a:t>sehgeetk@vt.edu</a:t>
            </a:r>
            <a:endParaRPr lang="en-US" sz="4800" dirty="0">
              <a:latin typeface="Nunito" pitchFamily="2" charset="77"/>
            </a:endParaRPr>
          </a:p>
        </p:txBody>
      </p:sp>
    </p:spTree>
    <p:extLst>
      <p:ext uri="{BB962C8B-B14F-4D97-AF65-F5344CB8AC3E}">
        <p14:creationId xmlns:p14="http://schemas.microsoft.com/office/powerpoint/2010/main" val="409124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67566" y="4218930"/>
            <a:ext cx="1916550" cy="1916550"/>
          </a:xfrm>
          <a:custGeom>
            <a:avLst/>
            <a:gdLst/>
            <a:ahLst/>
            <a:cxnLst/>
            <a:rect l="l" t="t" r="r" b="b"/>
            <a:pathLst>
              <a:path w="1916550" h="1916550">
                <a:moveTo>
                  <a:pt x="0" y="0"/>
                </a:moveTo>
                <a:lnTo>
                  <a:pt x="1916550" y="0"/>
                </a:lnTo>
                <a:lnTo>
                  <a:pt x="1916550" y="1916551"/>
                </a:lnTo>
                <a:lnTo>
                  <a:pt x="0" y="19165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50932" y="2900385"/>
            <a:ext cx="4246190" cy="4996708"/>
            <a:chOff x="0" y="0"/>
            <a:chExt cx="5661586" cy="6662276"/>
          </a:xfrm>
        </p:grpSpPr>
        <p:sp>
          <p:nvSpPr>
            <p:cNvPr id="4" name="Freeform 4"/>
            <p:cNvSpPr/>
            <p:nvPr/>
          </p:nvSpPr>
          <p:spPr>
            <a:xfrm>
              <a:off x="218885" y="0"/>
              <a:ext cx="2611909" cy="2611909"/>
            </a:xfrm>
            <a:custGeom>
              <a:avLst/>
              <a:gdLst/>
              <a:ahLst/>
              <a:cxnLst/>
              <a:rect l="l" t="t" r="r" b="b"/>
              <a:pathLst>
                <a:path w="2611909" h="2611909">
                  <a:moveTo>
                    <a:pt x="0" y="0"/>
                  </a:moveTo>
                  <a:lnTo>
                    <a:pt x="2611908" y="0"/>
                  </a:lnTo>
                  <a:lnTo>
                    <a:pt x="2611908" y="2611909"/>
                  </a:lnTo>
                  <a:lnTo>
                    <a:pt x="0" y="2611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932393" y="81890"/>
              <a:ext cx="2670204" cy="2530019"/>
            </a:xfrm>
            <a:custGeom>
              <a:avLst/>
              <a:gdLst/>
              <a:ahLst/>
              <a:cxnLst/>
              <a:rect l="l" t="t" r="r" b="b"/>
              <a:pathLst>
                <a:path w="2670204" h="2530019">
                  <a:moveTo>
                    <a:pt x="0" y="0"/>
                  </a:moveTo>
                  <a:lnTo>
                    <a:pt x="2670205" y="0"/>
                  </a:lnTo>
                  <a:lnTo>
                    <a:pt x="2670205" y="2530019"/>
                  </a:lnTo>
                  <a:lnTo>
                    <a:pt x="0" y="25300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0" y="3010850"/>
              <a:ext cx="5661586" cy="3651426"/>
            </a:xfrm>
            <a:prstGeom prst="rect">
              <a:avLst/>
            </a:prstGeom>
          </p:spPr>
          <p:txBody>
            <a:bodyPr lIns="0" tIns="0" rIns="0" bIns="0" rtlCol="0" anchor="t">
              <a:spAutoFit/>
            </a:bodyPr>
            <a:lstStyle/>
            <a:p>
              <a:pPr algn="ctr">
                <a:lnSpc>
                  <a:spcPts val="4339"/>
                </a:lnSpc>
                <a:spcBef>
                  <a:spcPct val="0"/>
                </a:spcBef>
              </a:pPr>
              <a:r>
                <a:rPr lang="en-US" sz="3099" dirty="0">
                  <a:latin typeface="Nunito"/>
                  <a:ea typeface="Nunito"/>
                  <a:cs typeface="Nunito"/>
                  <a:sym typeface="Nunito"/>
                </a:rPr>
                <a:t>Branch of genomics that involves the study of genetic material recovered directly from environmental samples</a:t>
              </a:r>
            </a:p>
          </p:txBody>
        </p:sp>
      </p:grpSp>
      <p:sp>
        <p:nvSpPr>
          <p:cNvPr id="7" name="Freeform 7"/>
          <p:cNvSpPr/>
          <p:nvPr/>
        </p:nvSpPr>
        <p:spPr>
          <a:xfrm>
            <a:off x="4725697" y="4982012"/>
            <a:ext cx="1290539" cy="390388"/>
          </a:xfrm>
          <a:custGeom>
            <a:avLst/>
            <a:gdLst/>
            <a:ahLst/>
            <a:cxnLst/>
            <a:rect l="l" t="t" r="r" b="b"/>
            <a:pathLst>
              <a:path w="1290539" h="390388">
                <a:moveTo>
                  <a:pt x="0" y="0"/>
                </a:moveTo>
                <a:lnTo>
                  <a:pt x="1290539" y="0"/>
                </a:lnTo>
                <a:lnTo>
                  <a:pt x="1290539" y="390388"/>
                </a:lnTo>
                <a:lnTo>
                  <a:pt x="0" y="3903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5752610" y="4033840"/>
            <a:ext cx="1819870" cy="736099"/>
          </a:xfrm>
          <a:prstGeom prst="rect">
            <a:avLst/>
          </a:prstGeom>
        </p:spPr>
        <p:txBody>
          <a:bodyPr lIns="0" tIns="0" rIns="0" bIns="0" rtlCol="0" anchor="t">
            <a:spAutoFit/>
          </a:bodyPr>
          <a:lstStyle/>
          <a:p>
            <a:pPr algn="ctr">
              <a:lnSpc>
                <a:spcPts val="2800"/>
              </a:lnSpc>
            </a:pPr>
            <a:r>
              <a:rPr lang="en-US" sz="2800" b="1">
                <a:latin typeface="Nunito Bold"/>
                <a:ea typeface="Nunito Bold"/>
                <a:cs typeface="Nunito Bold"/>
                <a:sym typeface="Nunito Bold"/>
              </a:rPr>
              <a:t>High resolution</a:t>
            </a:r>
          </a:p>
        </p:txBody>
      </p:sp>
      <p:sp>
        <p:nvSpPr>
          <p:cNvPr id="9" name="TextBox 9"/>
          <p:cNvSpPr txBox="1"/>
          <p:nvPr/>
        </p:nvSpPr>
        <p:spPr>
          <a:xfrm>
            <a:off x="10696608" y="9193053"/>
            <a:ext cx="2719575" cy="736099"/>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Fast, No culturing</a:t>
            </a:r>
          </a:p>
        </p:txBody>
      </p:sp>
      <p:grpSp>
        <p:nvGrpSpPr>
          <p:cNvPr id="10" name="Group 10"/>
          <p:cNvGrpSpPr/>
          <p:nvPr/>
        </p:nvGrpSpPr>
        <p:grpSpPr>
          <a:xfrm>
            <a:off x="11142992" y="7669189"/>
            <a:ext cx="1826806" cy="1458490"/>
            <a:chOff x="0" y="0"/>
            <a:chExt cx="2435742" cy="1944654"/>
          </a:xfrm>
        </p:grpSpPr>
        <p:sp>
          <p:nvSpPr>
            <p:cNvPr id="11" name="Freeform 11"/>
            <p:cNvSpPr/>
            <p:nvPr/>
          </p:nvSpPr>
          <p:spPr>
            <a:xfrm>
              <a:off x="0" y="0"/>
              <a:ext cx="2435742" cy="1622813"/>
            </a:xfrm>
            <a:custGeom>
              <a:avLst/>
              <a:gdLst/>
              <a:ahLst/>
              <a:cxnLst/>
              <a:rect l="l" t="t" r="r" b="b"/>
              <a:pathLst>
                <a:path w="2435742" h="1622813">
                  <a:moveTo>
                    <a:pt x="0" y="0"/>
                  </a:moveTo>
                  <a:lnTo>
                    <a:pt x="2435742" y="0"/>
                  </a:lnTo>
                  <a:lnTo>
                    <a:pt x="2435742" y="1622813"/>
                  </a:lnTo>
                  <a:lnTo>
                    <a:pt x="0" y="16228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649115" y="811407"/>
              <a:ext cx="1137513" cy="1133247"/>
            </a:xfrm>
            <a:custGeom>
              <a:avLst/>
              <a:gdLst/>
              <a:ahLst/>
              <a:cxnLst/>
              <a:rect l="l" t="t" r="r" b="b"/>
              <a:pathLst>
                <a:path w="1137513" h="1133247">
                  <a:moveTo>
                    <a:pt x="0" y="0"/>
                  </a:moveTo>
                  <a:lnTo>
                    <a:pt x="1137512" y="0"/>
                  </a:lnTo>
                  <a:lnTo>
                    <a:pt x="1137512" y="1133247"/>
                  </a:lnTo>
                  <a:lnTo>
                    <a:pt x="0" y="11332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3" name="Freeform 13"/>
          <p:cNvSpPr/>
          <p:nvPr/>
        </p:nvSpPr>
        <p:spPr>
          <a:xfrm>
            <a:off x="12710057" y="4861383"/>
            <a:ext cx="1412253" cy="1412253"/>
          </a:xfrm>
          <a:custGeom>
            <a:avLst/>
            <a:gdLst/>
            <a:ahLst/>
            <a:cxnLst/>
            <a:rect l="l" t="t" r="r" b="b"/>
            <a:pathLst>
              <a:path w="1412253" h="1412253">
                <a:moveTo>
                  <a:pt x="0" y="0"/>
                </a:moveTo>
                <a:lnTo>
                  <a:pt x="1412253" y="0"/>
                </a:lnTo>
                <a:lnTo>
                  <a:pt x="1412253" y="1412253"/>
                </a:lnTo>
                <a:lnTo>
                  <a:pt x="0" y="14122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6094318" y="2898767"/>
            <a:ext cx="1136455" cy="1162614"/>
          </a:xfrm>
          <a:custGeom>
            <a:avLst/>
            <a:gdLst/>
            <a:ahLst/>
            <a:cxnLst/>
            <a:rect l="l" t="t" r="r" b="b"/>
            <a:pathLst>
              <a:path w="1136455" h="1162614">
                <a:moveTo>
                  <a:pt x="0" y="0"/>
                </a:moveTo>
                <a:lnTo>
                  <a:pt x="1136455" y="0"/>
                </a:lnTo>
                <a:lnTo>
                  <a:pt x="1136455" y="1162614"/>
                </a:lnTo>
                <a:lnTo>
                  <a:pt x="0" y="11626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6112858" y="6576354"/>
            <a:ext cx="1146442" cy="1331137"/>
          </a:xfrm>
          <a:custGeom>
            <a:avLst/>
            <a:gdLst/>
            <a:ahLst/>
            <a:cxnLst/>
            <a:rect l="l" t="t" r="r" b="b"/>
            <a:pathLst>
              <a:path w="1146442" h="1331137">
                <a:moveTo>
                  <a:pt x="0" y="0"/>
                </a:moveTo>
                <a:lnTo>
                  <a:pt x="1146442" y="0"/>
                </a:lnTo>
                <a:lnTo>
                  <a:pt x="1146442" y="1331136"/>
                </a:lnTo>
                <a:lnTo>
                  <a:pt x="0" y="1331136"/>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6" name="Freeform 16"/>
          <p:cNvSpPr/>
          <p:nvPr/>
        </p:nvSpPr>
        <p:spPr>
          <a:xfrm>
            <a:off x="11062860" y="1965347"/>
            <a:ext cx="1237590" cy="1301014"/>
          </a:xfrm>
          <a:custGeom>
            <a:avLst/>
            <a:gdLst/>
            <a:ahLst/>
            <a:cxnLst/>
            <a:rect l="l" t="t" r="r" b="b"/>
            <a:pathLst>
              <a:path w="1237590" h="1301014">
                <a:moveTo>
                  <a:pt x="0" y="0"/>
                </a:moveTo>
                <a:lnTo>
                  <a:pt x="1237589" y="0"/>
                </a:lnTo>
                <a:lnTo>
                  <a:pt x="1237589" y="1301014"/>
                </a:lnTo>
                <a:lnTo>
                  <a:pt x="0" y="130101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TextBox 17"/>
          <p:cNvSpPr txBox="1"/>
          <p:nvPr/>
        </p:nvSpPr>
        <p:spPr>
          <a:xfrm>
            <a:off x="15317585" y="8150873"/>
            <a:ext cx="2689920" cy="375920"/>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High </a:t>
            </a:r>
            <a:r>
              <a:rPr lang="en-US" sz="2800" b="1" dirty="0" err="1">
                <a:latin typeface="Nunito Bold"/>
                <a:ea typeface="Nunito Bold"/>
                <a:cs typeface="Nunito Bold"/>
                <a:sym typeface="Nunito Bold"/>
              </a:rPr>
              <a:t>senstivity</a:t>
            </a:r>
            <a:endParaRPr lang="en-US" sz="2800" b="1" dirty="0">
              <a:latin typeface="Nunito Bold"/>
              <a:ea typeface="Nunito Bold"/>
              <a:cs typeface="Nunito Bold"/>
              <a:sym typeface="Nunito Bold"/>
            </a:endParaRPr>
          </a:p>
        </p:txBody>
      </p:sp>
      <p:sp>
        <p:nvSpPr>
          <p:cNvPr id="19" name="TextBox 19"/>
          <p:cNvSpPr txBox="1"/>
          <p:nvPr/>
        </p:nvSpPr>
        <p:spPr>
          <a:xfrm>
            <a:off x="10531984" y="3333036"/>
            <a:ext cx="2299340" cy="736099"/>
          </a:xfrm>
          <a:prstGeom prst="rect">
            <a:avLst/>
          </a:prstGeom>
        </p:spPr>
        <p:txBody>
          <a:bodyPr lIns="0" tIns="0" rIns="0" bIns="0" rtlCol="0" anchor="t">
            <a:spAutoFit/>
          </a:bodyPr>
          <a:lstStyle/>
          <a:p>
            <a:pPr algn="ctr">
              <a:lnSpc>
                <a:spcPts val="2800"/>
              </a:lnSpc>
            </a:pPr>
            <a:r>
              <a:rPr lang="en-US" sz="2800" b="1">
                <a:latin typeface="Nunito Bold"/>
                <a:ea typeface="Nunito Bold"/>
                <a:cs typeface="Nunito Bold"/>
                <a:sym typeface="Nunito Bold"/>
              </a:rPr>
              <a:t>Strain level identification</a:t>
            </a:r>
          </a:p>
        </p:txBody>
      </p:sp>
      <p:sp>
        <p:nvSpPr>
          <p:cNvPr id="20" name="TextBox 20"/>
          <p:cNvSpPr txBox="1"/>
          <p:nvPr/>
        </p:nvSpPr>
        <p:spPr>
          <a:xfrm>
            <a:off x="11961573" y="6235993"/>
            <a:ext cx="3130823" cy="736099"/>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Pathogen agnostic detection</a:t>
            </a:r>
          </a:p>
        </p:txBody>
      </p:sp>
      <p:sp>
        <p:nvSpPr>
          <p:cNvPr id="21" name="TextBox 21"/>
          <p:cNvSpPr txBox="1"/>
          <p:nvPr/>
        </p:nvSpPr>
        <p:spPr>
          <a:xfrm>
            <a:off x="8407433" y="5191125"/>
            <a:ext cx="3130823" cy="375920"/>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STRENGTHS</a:t>
            </a:r>
          </a:p>
        </p:txBody>
      </p:sp>
      <p:sp>
        <p:nvSpPr>
          <p:cNvPr id="22" name="TextBox 8">
            <a:extLst>
              <a:ext uri="{FF2B5EF4-FFF2-40B4-BE49-F238E27FC236}">
                <a16:creationId xmlns:a16="http://schemas.microsoft.com/office/drawing/2014/main" id="{AC24FA4D-FF0F-8E5E-5E30-C005B82184D2}"/>
              </a:ext>
            </a:extLst>
          </p:cNvPr>
          <p:cNvSpPr txBox="1"/>
          <p:nvPr/>
        </p:nvSpPr>
        <p:spPr>
          <a:xfrm>
            <a:off x="6515655" y="619412"/>
            <a:ext cx="4632759" cy="880110"/>
          </a:xfrm>
          <a:prstGeom prst="rect">
            <a:avLst/>
          </a:prstGeom>
        </p:spPr>
        <p:txBody>
          <a:bodyPr wrap="square" lIns="0" tIns="0" rIns="0" bIns="0" rtlCol="0" anchor="t">
            <a:spAutoFit/>
          </a:bodyPr>
          <a:lstStyle/>
          <a:p>
            <a:pPr algn="ctr">
              <a:lnSpc>
                <a:spcPts val="7139"/>
              </a:lnSpc>
              <a:spcBef>
                <a:spcPct val="0"/>
              </a:spcBef>
            </a:pPr>
            <a:r>
              <a:rPr lang="en-US" sz="5099" b="1" dirty="0">
                <a:latin typeface="Nunito"/>
                <a:ea typeface="Nunito"/>
                <a:cs typeface="Nunito"/>
                <a:sym typeface="Nunito"/>
              </a:rPr>
              <a:t>Metagenomics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15" grpId="0" animBg="1"/>
      <p:bldP spid="16" grpId="0" animBg="1"/>
      <p:bldP spid="17"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5C94-09AA-F19D-0CFA-A7C58600B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A4556C-0302-5FDC-68DE-93E39671BA1D}"/>
              </a:ext>
            </a:extLst>
          </p:cNvPr>
          <p:cNvSpPr/>
          <p:nvPr/>
        </p:nvSpPr>
        <p:spPr>
          <a:xfrm>
            <a:off x="6067566" y="4218930"/>
            <a:ext cx="1916550" cy="1916550"/>
          </a:xfrm>
          <a:custGeom>
            <a:avLst/>
            <a:gdLst/>
            <a:ahLst/>
            <a:cxnLst/>
            <a:rect l="l" t="t" r="r" b="b"/>
            <a:pathLst>
              <a:path w="1916550" h="1916550">
                <a:moveTo>
                  <a:pt x="0" y="0"/>
                </a:moveTo>
                <a:lnTo>
                  <a:pt x="1916550" y="0"/>
                </a:lnTo>
                <a:lnTo>
                  <a:pt x="1916550" y="1916551"/>
                </a:lnTo>
                <a:lnTo>
                  <a:pt x="0" y="1916551"/>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3CA106E5-B330-BCD8-EF71-82623ABDB5D7}"/>
              </a:ext>
            </a:extLst>
          </p:cNvPr>
          <p:cNvGrpSpPr/>
          <p:nvPr/>
        </p:nvGrpSpPr>
        <p:grpSpPr>
          <a:xfrm>
            <a:off x="450932" y="2900385"/>
            <a:ext cx="4246190" cy="4996708"/>
            <a:chOff x="0" y="0"/>
            <a:chExt cx="5661586" cy="6662276"/>
          </a:xfrm>
        </p:grpSpPr>
        <p:sp>
          <p:nvSpPr>
            <p:cNvPr id="4" name="Freeform 4">
              <a:extLst>
                <a:ext uri="{FF2B5EF4-FFF2-40B4-BE49-F238E27FC236}">
                  <a16:creationId xmlns:a16="http://schemas.microsoft.com/office/drawing/2014/main" id="{72024BA8-7B59-AC9F-90FB-39B1C7EB5192}"/>
                </a:ext>
              </a:extLst>
            </p:cNvPr>
            <p:cNvSpPr/>
            <p:nvPr/>
          </p:nvSpPr>
          <p:spPr>
            <a:xfrm>
              <a:off x="218885" y="0"/>
              <a:ext cx="2611909" cy="2611909"/>
            </a:xfrm>
            <a:custGeom>
              <a:avLst/>
              <a:gdLst/>
              <a:ahLst/>
              <a:cxnLst/>
              <a:rect l="l" t="t" r="r" b="b"/>
              <a:pathLst>
                <a:path w="2611909" h="2611909">
                  <a:moveTo>
                    <a:pt x="0" y="0"/>
                  </a:moveTo>
                  <a:lnTo>
                    <a:pt x="2611908" y="0"/>
                  </a:lnTo>
                  <a:lnTo>
                    <a:pt x="2611908" y="2611909"/>
                  </a:lnTo>
                  <a:lnTo>
                    <a:pt x="0" y="2611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1337EE2-8E2B-9676-39F1-42A2FF2F60F0}"/>
                </a:ext>
              </a:extLst>
            </p:cNvPr>
            <p:cNvSpPr/>
            <p:nvPr/>
          </p:nvSpPr>
          <p:spPr>
            <a:xfrm>
              <a:off x="2932393" y="81890"/>
              <a:ext cx="2670204" cy="2530019"/>
            </a:xfrm>
            <a:custGeom>
              <a:avLst/>
              <a:gdLst/>
              <a:ahLst/>
              <a:cxnLst/>
              <a:rect l="l" t="t" r="r" b="b"/>
              <a:pathLst>
                <a:path w="2670204" h="2530019">
                  <a:moveTo>
                    <a:pt x="0" y="0"/>
                  </a:moveTo>
                  <a:lnTo>
                    <a:pt x="2670205" y="0"/>
                  </a:lnTo>
                  <a:lnTo>
                    <a:pt x="2670205" y="2530019"/>
                  </a:lnTo>
                  <a:lnTo>
                    <a:pt x="0" y="25300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79DBB886-C507-36A4-1D15-E367B0B0C248}"/>
                </a:ext>
              </a:extLst>
            </p:cNvPr>
            <p:cNvSpPr txBox="1"/>
            <p:nvPr/>
          </p:nvSpPr>
          <p:spPr>
            <a:xfrm>
              <a:off x="0" y="3010850"/>
              <a:ext cx="5661586" cy="3651426"/>
            </a:xfrm>
            <a:prstGeom prst="rect">
              <a:avLst/>
            </a:prstGeom>
          </p:spPr>
          <p:txBody>
            <a:bodyPr lIns="0" tIns="0" rIns="0" bIns="0" rtlCol="0" anchor="t">
              <a:spAutoFit/>
            </a:bodyPr>
            <a:lstStyle/>
            <a:p>
              <a:pPr algn="ctr">
                <a:lnSpc>
                  <a:spcPts val="4339"/>
                </a:lnSpc>
                <a:spcBef>
                  <a:spcPct val="0"/>
                </a:spcBef>
              </a:pPr>
              <a:r>
                <a:rPr lang="en-US" sz="3099" dirty="0">
                  <a:latin typeface="Nunito"/>
                  <a:ea typeface="Nunito"/>
                  <a:cs typeface="Nunito"/>
                  <a:sym typeface="Nunito"/>
                </a:rPr>
                <a:t>Branch of genomics that involves the study of genetic material recovered directly from environmental samples</a:t>
              </a:r>
            </a:p>
          </p:txBody>
        </p:sp>
      </p:grpSp>
      <p:sp>
        <p:nvSpPr>
          <p:cNvPr id="7" name="Freeform 7">
            <a:extLst>
              <a:ext uri="{FF2B5EF4-FFF2-40B4-BE49-F238E27FC236}">
                <a16:creationId xmlns:a16="http://schemas.microsoft.com/office/drawing/2014/main" id="{583423BF-742C-618F-6412-835F1AD02C3F}"/>
              </a:ext>
            </a:extLst>
          </p:cNvPr>
          <p:cNvSpPr/>
          <p:nvPr/>
        </p:nvSpPr>
        <p:spPr>
          <a:xfrm>
            <a:off x="4725697" y="4982012"/>
            <a:ext cx="1290539" cy="390388"/>
          </a:xfrm>
          <a:custGeom>
            <a:avLst/>
            <a:gdLst/>
            <a:ahLst/>
            <a:cxnLst/>
            <a:rect l="l" t="t" r="r" b="b"/>
            <a:pathLst>
              <a:path w="1290539" h="390388">
                <a:moveTo>
                  <a:pt x="0" y="0"/>
                </a:moveTo>
                <a:lnTo>
                  <a:pt x="1290539" y="0"/>
                </a:lnTo>
                <a:lnTo>
                  <a:pt x="1290539" y="390388"/>
                </a:lnTo>
                <a:lnTo>
                  <a:pt x="0" y="390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525C01AF-983D-94CE-FBBA-273174138102}"/>
              </a:ext>
            </a:extLst>
          </p:cNvPr>
          <p:cNvSpPr txBox="1"/>
          <p:nvPr/>
        </p:nvSpPr>
        <p:spPr>
          <a:xfrm>
            <a:off x="6515655" y="619412"/>
            <a:ext cx="4632759" cy="880110"/>
          </a:xfrm>
          <a:prstGeom prst="rect">
            <a:avLst/>
          </a:prstGeom>
        </p:spPr>
        <p:txBody>
          <a:bodyPr wrap="square" lIns="0" tIns="0" rIns="0" bIns="0" rtlCol="0" anchor="t">
            <a:spAutoFit/>
          </a:bodyPr>
          <a:lstStyle/>
          <a:p>
            <a:pPr algn="ctr">
              <a:lnSpc>
                <a:spcPts val="7139"/>
              </a:lnSpc>
              <a:spcBef>
                <a:spcPct val="0"/>
              </a:spcBef>
            </a:pPr>
            <a:r>
              <a:rPr lang="en-US" sz="5099" b="1" dirty="0">
                <a:latin typeface="Nunito"/>
                <a:ea typeface="Nunito"/>
                <a:cs typeface="Nunito"/>
                <a:sym typeface="Nunito"/>
              </a:rPr>
              <a:t>Metagenomics</a:t>
            </a:r>
          </a:p>
        </p:txBody>
      </p:sp>
      <p:grpSp>
        <p:nvGrpSpPr>
          <p:cNvPr id="9" name="Group 9">
            <a:extLst>
              <a:ext uri="{FF2B5EF4-FFF2-40B4-BE49-F238E27FC236}">
                <a16:creationId xmlns:a16="http://schemas.microsoft.com/office/drawing/2014/main" id="{C33B53B9-FAD6-119C-DE89-C60C48292A09}"/>
              </a:ext>
            </a:extLst>
          </p:cNvPr>
          <p:cNvGrpSpPr/>
          <p:nvPr/>
        </p:nvGrpSpPr>
        <p:grpSpPr>
          <a:xfrm>
            <a:off x="11091821" y="1739390"/>
            <a:ext cx="1739503" cy="2321992"/>
            <a:chOff x="0" y="0"/>
            <a:chExt cx="2319338" cy="3095989"/>
          </a:xfrm>
        </p:grpSpPr>
        <p:sp>
          <p:nvSpPr>
            <p:cNvPr id="10" name="Freeform 10">
              <a:extLst>
                <a:ext uri="{FF2B5EF4-FFF2-40B4-BE49-F238E27FC236}">
                  <a16:creationId xmlns:a16="http://schemas.microsoft.com/office/drawing/2014/main" id="{63FA72AC-8AD7-5593-2DD1-9432D69BFB61}"/>
                </a:ext>
              </a:extLst>
            </p:cNvPr>
            <p:cNvSpPr/>
            <p:nvPr/>
          </p:nvSpPr>
          <p:spPr>
            <a:xfrm>
              <a:off x="37009" y="0"/>
              <a:ext cx="1855226" cy="2061362"/>
            </a:xfrm>
            <a:custGeom>
              <a:avLst/>
              <a:gdLst/>
              <a:ahLst/>
              <a:cxnLst/>
              <a:rect l="l" t="t" r="r" b="b"/>
              <a:pathLst>
                <a:path w="1855226" h="2061362">
                  <a:moveTo>
                    <a:pt x="0" y="0"/>
                  </a:moveTo>
                  <a:lnTo>
                    <a:pt x="1855225" y="0"/>
                  </a:lnTo>
                  <a:lnTo>
                    <a:pt x="1855225" y="2061362"/>
                  </a:lnTo>
                  <a:lnTo>
                    <a:pt x="0" y="2061362"/>
                  </a:lnTo>
                  <a:lnTo>
                    <a:pt x="0" y="0"/>
                  </a:lnTo>
                  <a:close/>
                </a:path>
              </a:pathLst>
            </a:custGeom>
            <a:blipFill>
              <a:blip r:embed="rId10"/>
              <a:stretch>
                <a:fillRect/>
              </a:stretch>
            </a:blipFill>
          </p:spPr>
          <p:txBody>
            <a:bodyPr/>
            <a:lstStyle/>
            <a:p>
              <a:endParaRPr lang="en-US"/>
            </a:p>
          </p:txBody>
        </p:sp>
        <p:sp>
          <p:nvSpPr>
            <p:cNvPr id="11" name="TextBox 11">
              <a:extLst>
                <a:ext uri="{FF2B5EF4-FFF2-40B4-BE49-F238E27FC236}">
                  <a16:creationId xmlns:a16="http://schemas.microsoft.com/office/drawing/2014/main" id="{22502A95-D08F-2D2C-6CC5-554EE8DECDDD}"/>
                </a:ext>
              </a:extLst>
            </p:cNvPr>
            <p:cNvSpPr txBox="1"/>
            <p:nvPr/>
          </p:nvSpPr>
          <p:spPr>
            <a:xfrm>
              <a:off x="0" y="2108987"/>
              <a:ext cx="2319338" cy="987002"/>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Reference </a:t>
              </a:r>
            </a:p>
            <a:p>
              <a:pPr algn="ctr">
                <a:lnSpc>
                  <a:spcPts val="2800"/>
                </a:lnSpc>
              </a:pPr>
              <a:r>
                <a:rPr lang="en-US" sz="2800" b="1" dirty="0">
                  <a:latin typeface="Nunito Bold"/>
                  <a:ea typeface="Nunito Bold"/>
                  <a:cs typeface="Nunito Bold"/>
                  <a:sym typeface="Nunito Bold"/>
                </a:rPr>
                <a:t>database</a:t>
              </a:r>
            </a:p>
          </p:txBody>
        </p:sp>
      </p:grpSp>
      <p:grpSp>
        <p:nvGrpSpPr>
          <p:cNvPr id="12" name="Group 12">
            <a:extLst>
              <a:ext uri="{FF2B5EF4-FFF2-40B4-BE49-F238E27FC236}">
                <a16:creationId xmlns:a16="http://schemas.microsoft.com/office/drawing/2014/main" id="{BF9649FA-939F-C8C4-BDA2-508E857DBEF3}"/>
              </a:ext>
            </a:extLst>
          </p:cNvPr>
          <p:cNvGrpSpPr/>
          <p:nvPr/>
        </p:nvGrpSpPr>
        <p:grpSpPr>
          <a:xfrm>
            <a:off x="15752610" y="2539908"/>
            <a:ext cx="1819870" cy="2222276"/>
            <a:chOff x="0" y="0"/>
            <a:chExt cx="2426494" cy="2963035"/>
          </a:xfrm>
        </p:grpSpPr>
        <p:sp>
          <p:nvSpPr>
            <p:cNvPr id="13" name="Freeform 13">
              <a:extLst>
                <a:ext uri="{FF2B5EF4-FFF2-40B4-BE49-F238E27FC236}">
                  <a16:creationId xmlns:a16="http://schemas.microsoft.com/office/drawing/2014/main" id="{636C6BEA-AC41-E1B8-1D7D-6580C924219E}"/>
                </a:ext>
              </a:extLst>
            </p:cNvPr>
            <p:cNvSpPr/>
            <p:nvPr/>
          </p:nvSpPr>
          <p:spPr>
            <a:xfrm>
              <a:off x="53578" y="0"/>
              <a:ext cx="1950956" cy="1787563"/>
            </a:xfrm>
            <a:custGeom>
              <a:avLst/>
              <a:gdLst/>
              <a:ahLst/>
              <a:cxnLst/>
              <a:rect l="l" t="t" r="r" b="b"/>
              <a:pathLst>
                <a:path w="1950956" h="1787563">
                  <a:moveTo>
                    <a:pt x="0" y="0"/>
                  </a:moveTo>
                  <a:lnTo>
                    <a:pt x="1950956" y="0"/>
                  </a:lnTo>
                  <a:lnTo>
                    <a:pt x="1950956" y="1787563"/>
                  </a:lnTo>
                  <a:lnTo>
                    <a:pt x="0" y="17875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6029C82B-DD9B-E37D-1F84-CF1AD8D71DBD}"/>
                </a:ext>
              </a:extLst>
            </p:cNvPr>
            <p:cNvSpPr txBox="1"/>
            <p:nvPr/>
          </p:nvSpPr>
          <p:spPr>
            <a:xfrm>
              <a:off x="0" y="1976033"/>
              <a:ext cx="2426494" cy="987002"/>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Huge data </a:t>
              </a:r>
            </a:p>
            <a:p>
              <a:pPr algn="ctr">
                <a:lnSpc>
                  <a:spcPts val="2800"/>
                </a:lnSpc>
              </a:pPr>
              <a:r>
                <a:rPr lang="en-US" sz="2800" b="1" dirty="0">
                  <a:latin typeface="Nunito Bold"/>
                  <a:ea typeface="Nunito Bold"/>
                  <a:cs typeface="Nunito Bold"/>
                  <a:sym typeface="Nunito Bold"/>
                </a:rPr>
                <a:t>&amp; space</a:t>
              </a:r>
            </a:p>
          </p:txBody>
        </p:sp>
      </p:grpSp>
      <p:grpSp>
        <p:nvGrpSpPr>
          <p:cNvPr id="15" name="Group 15">
            <a:extLst>
              <a:ext uri="{FF2B5EF4-FFF2-40B4-BE49-F238E27FC236}">
                <a16:creationId xmlns:a16="http://schemas.microsoft.com/office/drawing/2014/main" id="{274DB19D-2D7E-12E6-5520-CB01C4D35BE3}"/>
              </a:ext>
            </a:extLst>
          </p:cNvPr>
          <p:cNvGrpSpPr/>
          <p:nvPr/>
        </p:nvGrpSpPr>
        <p:grpSpPr>
          <a:xfrm>
            <a:off x="11961573" y="4741305"/>
            <a:ext cx="3130823" cy="2577954"/>
            <a:chOff x="0" y="0"/>
            <a:chExt cx="4174430" cy="3437272"/>
          </a:xfrm>
        </p:grpSpPr>
        <p:sp>
          <p:nvSpPr>
            <p:cNvPr id="16" name="Freeform 16">
              <a:extLst>
                <a:ext uri="{FF2B5EF4-FFF2-40B4-BE49-F238E27FC236}">
                  <a16:creationId xmlns:a16="http://schemas.microsoft.com/office/drawing/2014/main" id="{93C8A01D-D6EE-E2B0-F7DE-CA4407A5E391}"/>
                </a:ext>
              </a:extLst>
            </p:cNvPr>
            <p:cNvSpPr/>
            <p:nvPr/>
          </p:nvSpPr>
          <p:spPr>
            <a:xfrm>
              <a:off x="1115217" y="0"/>
              <a:ext cx="1943997" cy="1929417"/>
            </a:xfrm>
            <a:custGeom>
              <a:avLst/>
              <a:gdLst/>
              <a:ahLst/>
              <a:cxnLst/>
              <a:rect l="l" t="t" r="r" b="b"/>
              <a:pathLst>
                <a:path w="1943997" h="1929417">
                  <a:moveTo>
                    <a:pt x="0" y="0"/>
                  </a:moveTo>
                  <a:lnTo>
                    <a:pt x="1943997" y="0"/>
                  </a:lnTo>
                  <a:lnTo>
                    <a:pt x="1943997" y="1929417"/>
                  </a:lnTo>
                  <a:lnTo>
                    <a:pt x="0" y="1929417"/>
                  </a:lnTo>
                  <a:lnTo>
                    <a:pt x="0" y="0"/>
                  </a:lnTo>
                  <a:close/>
                </a:path>
              </a:pathLst>
            </a:custGeom>
            <a:blipFill>
              <a:blip r:embed="rId13"/>
              <a:stretch>
                <a:fillRect/>
              </a:stretch>
            </a:blipFill>
          </p:spPr>
          <p:txBody>
            <a:bodyPr/>
            <a:lstStyle/>
            <a:p>
              <a:endParaRPr lang="en-US"/>
            </a:p>
          </p:txBody>
        </p:sp>
        <p:sp>
          <p:nvSpPr>
            <p:cNvPr id="17" name="TextBox 17">
              <a:extLst>
                <a:ext uri="{FF2B5EF4-FFF2-40B4-BE49-F238E27FC236}">
                  <a16:creationId xmlns:a16="http://schemas.microsoft.com/office/drawing/2014/main" id="{273F8472-3058-1973-00A2-5E529151D434}"/>
                </a:ext>
              </a:extLst>
            </p:cNvPr>
            <p:cNvSpPr txBox="1"/>
            <p:nvPr/>
          </p:nvSpPr>
          <p:spPr>
            <a:xfrm>
              <a:off x="0" y="1977043"/>
              <a:ext cx="4174430" cy="1460229"/>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Host or other </a:t>
              </a:r>
            </a:p>
            <a:p>
              <a:pPr algn="ctr">
                <a:lnSpc>
                  <a:spcPts val="2800"/>
                </a:lnSpc>
              </a:pPr>
              <a:r>
                <a:rPr lang="en-US" sz="2800" b="1" dirty="0">
                  <a:latin typeface="Nunito Bold"/>
                  <a:ea typeface="Nunito Bold"/>
                  <a:cs typeface="Nunito Bold"/>
                  <a:sym typeface="Nunito Bold"/>
                </a:rPr>
                <a:t>microbe sequences</a:t>
              </a:r>
            </a:p>
          </p:txBody>
        </p:sp>
      </p:grpSp>
      <p:grpSp>
        <p:nvGrpSpPr>
          <p:cNvPr id="18" name="Group 18">
            <a:extLst>
              <a:ext uri="{FF2B5EF4-FFF2-40B4-BE49-F238E27FC236}">
                <a16:creationId xmlns:a16="http://schemas.microsoft.com/office/drawing/2014/main" id="{B8726191-FDD3-2F86-6CE6-249D8C552DFD}"/>
              </a:ext>
            </a:extLst>
          </p:cNvPr>
          <p:cNvGrpSpPr/>
          <p:nvPr/>
        </p:nvGrpSpPr>
        <p:grpSpPr>
          <a:xfrm>
            <a:off x="10696608" y="7644263"/>
            <a:ext cx="2529929" cy="2277136"/>
            <a:chOff x="0" y="0"/>
            <a:chExt cx="3373239" cy="3036181"/>
          </a:xfrm>
        </p:grpSpPr>
        <p:sp>
          <p:nvSpPr>
            <p:cNvPr id="19" name="Freeform 19">
              <a:extLst>
                <a:ext uri="{FF2B5EF4-FFF2-40B4-BE49-F238E27FC236}">
                  <a16:creationId xmlns:a16="http://schemas.microsoft.com/office/drawing/2014/main" id="{BCBBF00E-EDA9-A81E-D821-BCFED43842C4}"/>
                </a:ext>
              </a:extLst>
            </p:cNvPr>
            <p:cNvSpPr/>
            <p:nvPr/>
          </p:nvSpPr>
          <p:spPr>
            <a:xfrm>
              <a:off x="329403" y="0"/>
              <a:ext cx="2704555" cy="2001554"/>
            </a:xfrm>
            <a:custGeom>
              <a:avLst/>
              <a:gdLst/>
              <a:ahLst/>
              <a:cxnLst/>
              <a:rect l="l" t="t" r="r" b="b"/>
              <a:pathLst>
                <a:path w="2704555" h="2001554">
                  <a:moveTo>
                    <a:pt x="0" y="0"/>
                  </a:moveTo>
                  <a:lnTo>
                    <a:pt x="2704555" y="0"/>
                  </a:lnTo>
                  <a:lnTo>
                    <a:pt x="2704555" y="2001554"/>
                  </a:lnTo>
                  <a:lnTo>
                    <a:pt x="0" y="2001554"/>
                  </a:lnTo>
                  <a:lnTo>
                    <a:pt x="0" y="0"/>
                  </a:lnTo>
                  <a:close/>
                </a:path>
              </a:pathLst>
            </a:custGeom>
            <a:blipFill>
              <a:blip r:embed="rId14"/>
              <a:stretch>
                <a:fillRect l="-4399" t="-48978" b="-62755"/>
              </a:stretch>
            </a:blipFill>
          </p:spPr>
          <p:txBody>
            <a:bodyPr/>
            <a:lstStyle/>
            <a:p>
              <a:endParaRPr lang="en-US"/>
            </a:p>
          </p:txBody>
        </p:sp>
        <p:sp>
          <p:nvSpPr>
            <p:cNvPr id="20" name="TextBox 20">
              <a:extLst>
                <a:ext uri="{FF2B5EF4-FFF2-40B4-BE49-F238E27FC236}">
                  <a16:creationId xmlns:a16="http://schemas.microsoft.com/office/drawing/2014/main" id="{6C777291-6914-5B83-1FA8-A0DBF37557AD}"/>
                </a:ext>
              </a:extLst>
            </p:cNvPr>
            <p:cNvSpPr txBox="1"/>
            <p:nvPr/>
          </p:nvSpPr>
          <p:spPr>
            <a:xfrm>
              <a:off x="0" y="2049179"/>
              <a:ext cx="3373239" cy="987002"/>
            </a:xfrm>
            <a:prstGeom prst="rect">
              <a:avLst/>
            </a:prstGeom>
          </p:spPr>
          <p:txBody>
            <a:bodyPr lIns="0" tIns="0" rIns="0" bIns="0" rtlCol="0" anchor="t">
              <a:spAutoFit/>
            </a:bodyPr>
            <a:lstStyle/>
            <a:p>
              <a:pPr algn="ctr">
                <a:lnSpc>
                  <a:spcPts val="2800"/>
                </a:lnSpc>
              </a:pPr>
              <a:r>
                <a:rPr lang="en-US" sz="2800" b="1">
                  <a:solidFill>
                    <a:srgbClr val="602E17"/>
                  </a:solidFill>
                  <a:latin typeface="Nunito Bold"/>
                  <a:ea typeface="Nunito Bold"/>
                  <a:cs typeface="Nunito Bold"/>
                  <a:sym typeface="Nunito Bold"/>
                </a:rPr>
                <a:t>False positives </a:t>
              </a:r>
            </a:p>
            <a:p>
              <a:pPr algn="ctr">
                <a:lnSpc>
                  <a:spcPts val="2800"/>
                </a:lnSpc>
              </a:pPr>
              <a:r>
                <a:rPr lang="en-US" sz="2800" b="1">
                  <a:solidFill>
                    <a:srgbClr val="602E17"/>
                  </a:solidFill>
                  <a:latin typeface="Nunito Bold"/>
                  <a:ea typeface="Nunito Bold"/>
                  <a:cs typeface="Nunito Bold"/>
                  <a:sym typeface="Nunito Bold"/>
                </a:rPr>
                <a:t>or negatives</a:t>
              </a:r>
            </a:p>
          </p:txBody>
        </p:sp>
      </p:grpSp>
      <p:grpSp>
        <p:nvGrpSpPr>
          <p:cNvPr id="21" name="Group 21">
            <a:extLst>
              <a:ext uri="{FF2B5EF4-FFF2-40B4-BE49-F238E27FC236}">
                <a16:creationId xmlns:a16="http://schemas.microsoft.com/office/drawing/2014/main" id="{1EB57500-959B-981D-A9AC-01B68B0E7BB0}"/>
              </a:ext>
            </a:extLst>
          </p:cNvPr>
          <p:cNvGrpSpPr/>
          <p:nvPr/>
        </p:nvGrpSpPr>
        <p:grpSpPr>
          <a:xfrm>
            <a:off x="15317585" y="6409307"/>
            <a:ext cx="2689920" cy="2469911"/>
            <a:chOff x="0" y="0"/>
            <a:chExt cx="3586559" cy="3293215"/>
          </a:xfrm>
        </p:grpSpPr>
        <p:sp>
          <p:nvSpPr>
            <p:cNvPr id="22" name="Freeform 22">
              <a:extLst>
                <a:ext uri="{FF2B5EF4-FFF2-40B4-BE49-F238E27FC236}">
                  <a16:creationId xmlns:a16="http://schemas.microsoft.com/office/drawing/2014/main" id="{E85B529A-9ECF-5F7F-2E1C-7B170FF0B07E}"/>
                </a:ext>
              </a:extLst>
            </p:cNvPr>
            <p:cNvSpPr/>
            <p:nvPr/>
          </p:nvSpPr>
          <p:spPr>
            <a:xfrm>
              <a:off x="733836" y="0"/>
              <a:ext cx="2118888" cy="2118888"/>
            </a:xfrm>
            <a:custGeom>
              <a:avLst/>
              <a:gdLst/>
              <a:ahLst/>
              <a:cxnLst/>
              <a:rect l="l" t="t" r="r" b="b"/>
              <a:pathLst>
                <a:path w="2118888" h="2118888">
                  <a:moveTo>
                    <a:pt x="0" y="0"/>
                  </a:moveTo>
                  <a:lnTo>
                    <a:pt x="2118888" y="0"/>
                  </a:lnTo>
                  <a:lnTo>
                    <a:pt x="2118888" y="2118888"/>
                  </a:lnTo>
                  <a:lnTo>
                    <a:pt x="0" y="2118888"/>
                  </a:lnTo>
                  <a:lnTo>
                    <a:pt x="0" y="0"/>
                  </a:lnTo>
                  <a:close/>
                </a:path>
              </a:pathLst>
            </a:custGeom>
            <a:blipFill>
              <a:blip r:embed="rId15"/>
              <a:stretch>
                <a:fillRect/>
              </a:stretch>
            </a:blipFill>
          </p:spPr>
          <p:txBody>
            <a:bodyPr/>
            <a:lstStyle/>
            <a:p>
              <a:endParaRPr lang="en-US"/>
            </a:p>
          </p:txBody>
        </p:sp>
        <p:sp>
          <p:nvSpPr>
            <p:cNvPr id="23" name="TextBox 23">
              <a:extLst>
                <a:ext uri="{FF2B5EF4-FFF2-40B4-BE49-F238E27FC236}">
                  <a16:creationId xmlns:a16="http://schemas.microsoft.com/office/drawing/2014/main" id="{F2BB0D48-F2A7-5B7F-E3D8-7B90B97F237A}"/>
                </a:ext>
              </a:extLst>
            </p:cNvPr>
            <p:cNvSpPr txBox="1"/>
            <p:nvPr/>
          </p:nvSpPr>
          <p:spPr>
            <a:xfrm>
              <a:off x="0" y="2306213"/>
              <a:ext cx="3586559" cy="987002"/>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Low abundance </a:t>
              </a:r>
            </a:p>
            <a:p>
              <a:pPr algn="ctr">
                <a:lnSpc>
                  <a:spcPts val="2800"/>
                </a:lnSpc>
              </a:pPr>
              <a:r>
                <a:rPr lang="en-US" sz="2800" b="1" dirty="0">
                  <a:latin typeface="Nunito Bold"/>
                  <a:ea typeface="Nunito Bold"/>
                  <a:cs typeface="Nunito Bold"/>
                  <a:sym typeface="Nunito Bold"/>
                </a:rPr>
                <a:t>of pathogen</a:t>
              </a:r>
            </a:p>
          </p:txBody>
        </p:sp>
      </p:grpSp>
      <p:sp>
        <p:nvSpPr>
          <p:cNvPr id="24" name="TextBox 24">
            <a:extLst>
              <a:ext uri="{FF2B5EF4-FFF2-40B4-BE49-F238E27FC236}">
                <a16:creationId xmlns:a16="http://schemas.microsoft.com/office/drawing/2014/main" id="{E1EA2EEE-CC5B-CB70-8BA4-2A1F0E14231F}"/>
              </a:ext>
            </a:extLst>
          </p:cNvPr>
          <p:cNvSpPr txBox="1"/>
          <p:nvPr/>
        </p:nvSpPr>
        <p:spPr>
          <a:xfrm>
            <a:off x="8407433" y="5191125"/>
            <a:ext cx="3130823" cy="375920"/>
          </a:xfrm>
          <a:prstGeom prst="rect">
            <a:avLst/>
          </a:prstGeom>
        </p:spPr>
        <p:txBody>
          <a:bodyPr lIns="0" tIns="0" rIns="0" bIns="0" rtlCol="0" anchor="t">
            <a:spAutoFit/>
          </a:bodyPr>
          <a:lstStyle/>
          <a:p>
            <a:pPr algn="ctr">
              <a:lnSpc>
                <a:spcPts val="2800"/>
              </a:lnSpc>
            </a:pPr>
            <a:r>
              <a:rPr lang="en-US" sz="2800" b="1" dirty="0">
                <a:latin typeface="Nunito Bold"/>
                <a:ea typeface="Nunito Bold"/>
                <a:cs typeface="Nunito Bold"/>
                <a:sym typeface="Nunito Bold"/>
              </a:rPr>
              <a:t>CHALLLENGES</a:t>
            </a:r>
          </a:p>
        </p:txBody>
      </p:sp>
    </p:spTree>
    <p:extLst>
      <p:ext uri="{BB962C8B-B14F-4D97-AF65-F5344CB8AC3E}">
        <p14:creationId xmlns:p14="http://schemas.microsoft.com/office/powerpoint/2010/main" val="127222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5"/>
          <p:cNvSpPr txBox="1"/>
          <p:nvPr/>
        </p:nvSpPr>
        <p:spPr>
          <a:xfrm>
            <a:off x="1474454" y="316655"/>
            <a:ext cx="15784846" cy="880110"/>
          </a:xfrm>
          <a:prstGeom prst="rect">
            <a:avLst/>
          </a:prstGeom>
        </p:spPr>
        <p:txBody>
          <a:bodyPr lIns="0" tIns="0" rIns="0" bIns="0" rtlCol="0" anchor="t">
            <a:spAutoFit/>
          </a:bodyPr>
          <a:lstStyle/>
          <a:p>
            <a:pPr algn="ctr">
              <a:lnSpc>
                <a:spcPts val="7139"/>
              </a:lnSpc>
              <a:spcBef>
                <a:spcPct val="0"/>
              </a:spcBef>
            </a:pPr>
            <a:r>
              <a:rPr lang="en-US" sz="5099" b="1" dirty="0">
                <a:latin typeface="Nunito"/>
                <a:ea typeface="Nunito"/>
                <a:cs typeface="Nunito"/>
                <a:sym typeface="Nunito"/>
              </a:rPr>
              <a:t>Approach for metagenomic classification</a:t>
            </a:r>
          </a:p>
        </p:txBody>
      </p:sp>
      <p:pic>
        <p:nvPicPr>
          <p:cNvPr id="76" name="Picture 75" descr="A diagram of a process&#10;&#10;AI-generated content may be incorrect.">
            <a:extLst>
              <a:ext uri="{FF2B5EF4-FFF2-40B4-BE49-F238E27FC236}">
                <a16:creationId xmlns:a16="http://schemas.microsoft.com/office/drawing/2014/main" id="{D388DB3F-575E-EB57-FC03-F64F3B2D5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638300"/>
            <a:ext cx="8001000" cy="76800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E2954C-862C-7388-57F0-D04FA3C5EEE5}"/>
              </a:ext>
            </a:extLst>
          </p:cNvPr>
          <p:cNvPicPr>
            <a:picLocks noChangeAspect="1"/>
          </p:cNvPicPr>
          <p:nvPr/>
        </p:nvPicPr>
        <p:blipFill>
          <a:blip r:embed="rId3"/>
          <a:stretch>
            <a:fillRect/>
          </a:stretch>
        </p:blipFill>
        <p:spPr>
          <a:xfrm>
            <a:off x="327293" y="1943100"/>
            <a:ext cx="17633414" cy="1562280"/>
          </a:xfrm>
          <a:prstGeom prst="rect">
            <a:avLst/>
          </a:prstGeom>
        </p:spPr>
      </p:pic>
      <p:sp>
        <p:nvSpPr>
          <p:cNvPr id="8" name="TextBox 7">
            <a:extLst>
              <a:ext uri="{FF2B5EF4-FFF2-40B4-BE49-F238E27FC236}">
                <a16:creationId xmlns:a16="http://schemas.microsoft.com/office/drawing/2014/main" id="{DC1A3957-4749-4F7A-B2E8-D723663B5CE9}"/>
              </a:ext>
            </a:extLst>
          </p:cNvPr>
          <p:cNvSpPr txBox="1"/>
          <p:nvPr/>
        </p:nvSpPr>
        <p:spPr>
          <a:xfrm>
            <a:off x="2362200" y="800100"/>
            <a:ext cx="14173200" cy="769441"/>
          </a:xfrm>
          <a:prstGeom prst="rect">
            <a:avLst/>
          </a:prstGeom>
          <a:noFill/>
        </p:spPr>
        <p:txBody>
          <a:bodyPr wrap="square" rtlCol="0">
            <a:spAutoFit/>
          </a:bodyPr>
          <a:lstStyle/>
          <a:p>
            <a:pPr algn="ctr"/>
            <a:r>
              <a:rPr lang="en-US" sz="4400" dirty="0">
                <a:latin typeface="Nunito" pitchFamily="2" charset="77"/>
              </a:rPr>
              <a:t>Sample with Ralstonia solanacearum sequevar 1 strain</a:t>
            </a:r>
            <a:endParaRPr lang="en-US" sz="2800" dirty="0">
              <a:latin typeface="Nunito" pitchFamily="2" charset="77"/>
            </a:endParaRPr>
          </a:p>
        </p:txBody>
      </p:sp>
      <p:sp>
        <p:nvSpPr>
          <p:cNvPr id="9" name="Rounded Rectangle 8">
            <a:extLst>
              <a:ext uri="{FF2B5EF4-FFF2-40B4-BE49-F238E27FC236}">
                <a16:creationId xmlns:a16="http://schemas.microsoft.com/office/drawing/2014/main" id="{5E46F674-E001-67DD-9405-A5D79D0184E0}"/>
              </a:ext>
            </a:extLst>
          </p:cNvPr>
          <p:cNvSpPr/>
          <p:nvPr/>
        </p:nvSpPr>
        <p:spPr>
          <a:xfrm>
            <a:off x="533400" y="2400300"/>
            <a:ext cx="16817707" cy="381000"/>
          </a:xfrm>
          <a:prstGeom prst="roundRect">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CF112E1-3DC9-3FAB-9BE1-C6233DA86C37}"/>
              </a:ext>
            </a:extLst>
          </p:cNvPr>
          <p:cNvPicPr>
            <a:picLocks noChangeAspect="1"/>
          </p:cNvPicPr>
          <p:nvPr/>
        </p:nvPicPr>
        <p:blipFill>
          <a:blip r:embed="rId4"/>
          <a:stretch>
            <a:fillRect/>
          </a:stretch>
        </p:blipFill>
        <p:spPr>
          <a:xfrm>
            <a:off x="498088" y="3878939"/>
            <a:ext cx="17197039" cy="5985243"/>
          </a:xfrm>
          <a:prstGeom prst="rect">
            <a:avLst/>
          </a:prstGeom>
        </p:spPr>
      </p:pic>
    </p:spTree>
    <p:extLst>
      <p:ext uri="{BB962C8B-B14F-4D97-AF65-F5344CB8AC3E}">
        <p14:creationId xmlns:p14="http://schemas.microsoft.com/office/powerpoint/2010/main" val="329511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EE632-594E-0BF9-17A2-D4893FD42EF7}"/>
              </a:ext>
            </a:extLst>
          </p:cNvPr>
          <p:cNvPicPr>
            <a:picLocks noChangeAspect="1"/>
          </p:cNvPicPr>
          <p:nvPr/>
        </p:nvPicPr>
        <p:blipFill>
          <a:blip r:embed="rId2"/>
          <a:stretch>
            <a:fillRect/>
          </a:stretch>
        </p:blipFill>
        <p:spPr>
          <a:xfrm>
            <a:off x="507068" y="1333500"/>
            <a:ext cx="17273864" cy="8528289"/>
          </a:xfrm>
          <a:prstGeom prst="rect">
            <a:avLst/>
          </a:prstGeom>
        </p:spPr>
      </p:pic>
      <p:sp>
        <p:nvSpPr>
          <p:cNvPr id="4" name="TextBox 3">
            <a:extLst>
              <a:ext uri="{FF2B5EF4-FFF2-40B4-BE49-F238E27FC236}">
                <a16:creationId xmlns:a16="http://schemas.microsoft.com/office/drawing/2014/main" id="{9E13709C-1C7C-6FB0-4C88-D20412952215}"/>
              </a:ext>
            </a:extLst>
          </p:cNvPr>
          <p:cNvSpPr txBox="1"/>
          <p:nvPr/>
        </p:nvSpPr>
        <p:spPr>
          <a:xfrm>
            <a:off x="2362200" y="800100"/>
            <a:ext cx="14173200" cy="1446550"/>
          </a:xfrm>
          <a:prstGeom prst="rect">
            <a:avLst/>
          </a:prstGeom>
          <a:noFill/>
        </p:spPr>
        <p:txBody>
          <a:bodyPr wrap="square" rtlCol="0">
            <a:spAutoFit/>
          </a:bodyPr>
          <a:lstStyle/>
          <a:p>
            <a:pPr algn="ctr"/>
            <a:r>
              <a:rPr lang="en-US" sz="4400" dirty="0">
                <a:latin typeface="Nunito" pitchFamily="2" charset="77"/>
              </a:rPr>
              <a:t>Kraken2 Classification Results</a:t>
            </a:r>
          </a:p>
          <a:p>
            <a:pPr algn="ctr"/>
            <a:r>
              <a:rPr lang="en-US" sz="4400" dirty="0">
                <a:latin typeface="Nunito" pitchFamily="2" charset="77"/>
              </a:rPr>
              <a:t>Sample with Ralstonia solanacearum sequevar 1 strain</a:t>
            </a:r>
            <a:endParaRPr lang="en-US" sz="2800" dirty="0">
              <a:latin typeface="Nunito" pitchFamily="2" charset="77"/>
            </a:endParaRPr>
          </a:p>
        </p:txBody>
      </p:sp>
    </p:spTree>
    <p:extLst>
      <p:ext uri="{BB962C8B-B14F-4D97-AF65-F5344CB8AC3E}">
        <p14:creationId xmlns:p14="http://schemas.microsoft.com/office/powerpoint/2010/main" val="208465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D678E0-9CD4-6F03-AAF9-187FCF7BDCC7}"/>
              </a:ext>
            </a:extLst>
          </p:cNvPr>
          <p:cNvPicPr>
            <a:picLocks noChangeAspect="1"/>
          </p:cNvPicPr>
          <p:nvPr/>
        </p:nvPicPr>
        <p:blipFill>
          <a:blip r:embed="rId2"/>
          <a:stretch>
            <a:fillRect/>
          </a:stretch>
        </p:blipFill>
        <p:spPr>
          <a:xfrm>
            <a:off x="4572000" y="385021"/>
            <a:ext cx="13106400" cy="9516958"/>
          </a:xfrm>
          <a:prstGeom prst="rect">
            <a:avLst/>
          </a:prstGeom>
        </p:spPr>
      </p:pic>
      <p:sp>
        <p:nvSpPr>
          <p:cNvPr id="3" name="TextBox 2">
            <a:extLst>
              <a:ext uri="{FF2B5EF4-FFF2-40B4-BE49-F238E27FC236}">
                <a16:creationId xmlns:a16="http://schemas.microsoft.com/office/drawing/2014/main" id="{13D0E00A-10FB-DE7C-6A72-332E04E508AB}"/>
              </a:ext>
            </a:extLst>
          </p:cNvPr>
          <p:cNvSpPr txBox="1"/>
          <p:nvPr/>
        </p:nvSpPr>
        <p:spPr>
          <a:xfrm>
            <a:off x="572429" y="4305300"/>
            <a:ext cx="3886200" cy="1077218"/>
          </a:xfrm>
          <a:prstGeom prst="rect">
            <a:avLst/>
          </a:prstGeom>
          <a:noFill/>
        </p:spPr>
        <p:txBody>
          <a:bodyPr wrap="square" rtlCol="0">
            <a:spAutoFit/>
          </a:bodyPr>
          <a:lstStyle/>
          <a:p>
            <a:r>
              <a:rPr lang="en-US" sz="3200" dirty="0">
                <a:latin typeface="Nunito" pitchFamily="2" charset="77"/>
              </a:rPr>
              <a:t>P-185</a:t>
            </a:r>
          </a:p>
          <a:p>
            <a:r>
              <a:rPr lang="en-US" sz="3200" dirty="0">
                <a:latin typeface="Nunito" pitchFamily="2" charset="77"/>
              </a:rPr>
              <a:t>8/4/25 – 3.45-4pm</a:t>
            </a:r>
          </a:p>
        </p:txBody>
      </p:sp>
    </p:spTree>
    <p:extLst>
      <p:ext uri="{BB962C8B-B14F-4D97-AF65-F5344CB8AC3E}">
        <p14:creationId xmlns:p14="http://schemas.microsoft.com/office/powerpoint/2010/main" val="373479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58E8D8A-741B-884C-AB17-2054BD846423}">
  <we:reference id="wa200006038" version="1.0.0.3" store="en-US" storeType="OMEX"/>
  <we:alternateReferences>
    <we:reference id="wa200006038" version="1.0.0.3" store="en-US" storeType="OMEX"/>
  </we:alternateReferences>
  <we:properties>
    <we:property name="pptx_export_from_biorender" value="false"/>
    <we:property name="has-user-completed-add" value="tru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otalTime>8182</TotalTime>
  <Words>246</Words>
  <Application>Microsoft Macintosh PowerPoint</Application>
  <PresentationFormat>Custom</PresentationFormat>
  <Paragraphs>36</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Nunito</vt:lpstr>
      <vt:lpstr>Nunito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Kaur, Sehgeet</cp:lastModifiedBy>
  <cp:revision>26</cp:revision>
  <dcterms:created xsi:type="dcterms:W3CDTF">2006-08-16T00:00:00Z</dcterms:created>
  <dcterms:modified xsi:type="dcterms:W3CDTF">2025-08-02T14:09:58Z</dcterms:modified>
  <dc:identifier>DAGnLK6iJUY</dc:identifier>
</cp:coreProperties>
</file>